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3300"/>
    <a:srgbClr val="99CC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1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008D-0CEF-45FA-BC72-2617849F0235}" type="datetimeFigureOut">
              <a:rPr lang="en-AU" smtClean="0"/>
              <a:pPr/>
              <a:t>03/08/2022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bg1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Planting for Success</a:t>
            </a:r>
          </a:p>
        </p:txBody>
      </p:sp>
      <p:pic>
        <p:nvPicPr>
          <p:cNvPr id="4" name="Content Placeholder 3" descr="colorful-succulents-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4785360"/>
          </a:xfrm>
        </p:spPr>
      </p:pic>
      <p:sp>
        <p:nvSpPr>
          <p:cNvPr id="5" name="Rectangle 4"/>
          <p:cNvSpPr/>
          <p:nvPr/>
        </p:nvSpPr>
        <p:spPr>
          <a:xfrm>
            <a:off x="1835696" y="6396335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Century Gothic" pitchFamily="34" charset="0"/>
              </a:rPr>
              <a:t>a mindful and reflective activity…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784B-6143-4EEF-BCF7-B29E1457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10A55-2519-4BBF-8B95-252806F9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766" y="1484784"/>
            <a:ext cx="7578298" cy="410445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/>
              <a:t>The</a:t>
            </a:r>
            <a:r>
              <a:rPr lang="en-AU" sz="2400" b="1" dirty="0"/>
              <a:t> Planting for Success </a:t>
            </a:r>
            <a:r>
              <a:rPr lang="en-AU" sz="2400" dirty="0"/>
              <a:t>resource</a:t>
            </a:r>
            <a:r>
              <a:rPr lang="en-AU" sz="2400" b="1" dirty="0"/>
              <a:t> </a:t>
            </a:r>
            <a:r>
              <a:rPr lang="en-AU" sz="2400" dirty="0"/>
              <a:t>has been created by the </a:t>
            </a:r>
            <a:r>
              <a:rPr lang="en-AU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Collaborative Project Officers of: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Southern Fleurieu and KI Positive Ageing Taskforce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Riverland Mallee Coorong Taskforce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Hills Positive Ageing Project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Southern Services Reform Group</a:t>
            </a: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This resource was specifically designed and developed for the </a:t>
            </a:r>
            <a:r>
              <a:rPr lang="en-AU" sz="2400" i="1" dirty="0"/>
              <a:t>‘</a:t>
            </a:r>
            <a:r>
              <a:rPr lang="en-AU" sz="2400" b="1" i="1" dirty="0"/>
              <a:t>Same </a:t>
            </a:r>
            <a:r>
              <a:rPr lang="en-AU" sz="2400" b="1" i="1" dirty="0" err="1"/>
              <a:t>Same</a:t>
            </a:r>
            <a:r>
              <a:rPr lang="en-AU" sz="2400" b="1" i="1" dirty="0"/>
              <a:t> but Different’ </a:t>
            </a:r>
            <a:r>
              <a:rPr lang="en-AU" sz="2400" dirty="0"/>
              <a:t>Regional Reform Forum held on 20 May 2022 at The Secret Garden, Marion Hotel, South Australia. 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This PowerPoint supports the Planting for Success activity script, refer to the script for further details.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EFE9BA-B301-A288-BA5F-7BB8ACAC0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17" y="5441615"/>
            <a:ext cx="8083997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4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Content Placeholder 4" descr="istockphoto-1135354916-612x612.jpg"/>
          <p:cNvPicPr>
            <a:picLocks noChangeAspect="1"/>
          </p:cNvPicPr>
          <p:nvPr/>
        </p:nvPicPr>
        <p:blipFill>
          <a:blip r:embed="rId2" cstate="print"/>
          <a:srcRect l="19384" r="18384" b="57692"/>
          <a:stretch>
            <a:fillRect/>
          </a:stretch>
        </p:blipFill>
        <p:spPr>
          <a:xfrm>
            <a:off x="2483768" y="1124744"/>
            <a:ext cx="4392488" cy="2376264"/>
          </a:xfrm>
          <a:prstGeom prst="rect">
            <a:avLst/>
          </a:prstGeom>
        </p:spPr>
      </p:pic>
      <p:pic>
        <p:nvPicPr>
          <p:cNvPr id="5" name="Content Placeholder 4" descr="istockphoto-1135354916-612x6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1026"/>
          <a:stretch>
            <a:fillRect/>
          </a:stretch>
        </p:blipFill>
        <p:spPr>
          <a:xfrm>
            <a:off x="1115616" y="3429000"/>
            <a:ext cx="7058262" cy="3312368"/>
          </a:xfrm>
        </p:spPr>
      </p:pic>
      <p:sp>
        <p:nvSpPr>
          <p:cNvPr id="6" name="Rounded Rectangle 5"/>
          <p:cNvSpPr/>
          <p:nvPr/>
        </p:nvSpPr>
        <p:spPr>
          <a:xfrm rot="16200000" flipV="1">
            <a:off x="4463996" y="2312884"/>
            <a:ext cx="1944216" cy="144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AU" sz="1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Name</a:t>
            </a:r>
            <a:endParaRPr lang="en-AU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1916832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3995772"/>
            <a:ext cx="3275856" cy="733663"/>
          </a:xfrm>
          <a:prstGeom prst="blockArc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/>
              <a:t>ORGANISATIONAL FRAMEWORK</a:t>
            </a:r>
          </a:p>
        </p:txBody>
      </p:sp>
      <p:pic>
        <p:nvPicPr>
          <p:cNvPr id="14" name="Picture 13" descr="istockphoto-948654426-612x612.jpg"/>
          <p:cNvPicPr>
            <a:picLocks noChangeAspect="1"/>
          </p:cNvPicPr>
          <p:nvPr/>
        </p:nvPicPr>
        <p:blipFill>
          <a:blip r:embed="rId4" cstate="print"/>
          <a:srcRect t="17474" r="67699" b="5895"/>
          <a:stretch>
            <a:fillRect/>
          </a:stretch>
        </p:blipFill>
        <p:spPr>
          <a:xfrm>
            <a:off x="1619672" y="4149080"/>
            <a:ext cx="1368152" cy="1872208"/>
          </a:xfrm>
          <a:prstGeom prst="rect">
            <a:avLst/>
          </a:prstGeom>
        </p:spPr>
      </p:pic>
      <p:pic>
        <p:nvPicPr>
          <p:cNvPr id="15" name="Picture 14" descr="istockphoto-1211378582-612x612.jpg"/>
          <p:cNvPicPr>
            <a:picLocks noChangeAspect="1"/>
          </p:cNvPicPr>
          <p:nvPr/>
        </p:nvPicPr>
        <p:blipFill>
          <a:blip r:embed="rId5" cstate="print"/>
          <a:srcRect l="15441" t="11581" r="7354" b="13145"/>
          <a:stretch>
            <a:fillRect/>
          </a:stretch>
        </p:blipFill>
        <p:spPr>
          <a:xfrm>
            <a:off x="68731" y="4653136"/>
            <a:ext cx="1550941" cy="1008112"/>
          </a:xfrm>
          <a:prstGeom prst="rect">
            <a:avLst/>
          </a:prstGeom>
        </p:spPr>
      </p:pic>
      <p:pic>
        <p:nvPicPr>
          <p:cNvPr id="16" name="Picture 15" descr="istockphoto-598952810-612x612.jpg"/>
          <p:cNvPicPr>
            <a:picLocks noChangeAspect="1"/>
          </p:cNvPicPr>
          <p:nvPr/>
        </p:nvPicPr>
        <p:blipFill>
          <a:blip r:embed="rId6" cstate="print"/>
          <a:srcRect t="80769"/>
          <a:stretch>
            <a:fillRect/>
          </a:stretch>
        </p:blipFill>
        <p:spPr>
          <a:xfrm>
            <a:off x="3419872" y="5705561"/>
            <a:ext cx="2462676" cy="315727"/>
          </a:xfrm>
          <a:prstGeom prst="rect">
            <a:avLst/>
          </a:prstGeom>
        </p:spPr>
      </p:pic>
      <p:pic>
        <p:nvPicPr>
          <p:cNvPr id="17" name="Picture 16" descr="istockphoto-484376749-612x612.jpg"/>
          <p:cNvPicPr>
            <a:picLocks noChangeAspect="1"/>
          </p:cNvPicPr>
          <p:nvPr/>
        </p:nvPicPr>
        <p:blipFill>
          <a:blip r:embed="rId7" cstate="print"/>
          <a:srcRect t="29464"/>
          <a:stretch>
            <a:fillRect/>
          </a:stretch>
        </p:blipFill>
        <p:spPr>
          <a:xfrm>
            <a:off x="3539460" y="4439294"/>
            <a:ext cx="2184668" cy="933922"/>
          </a:xfrm>
          <a:prstGeom prst="rect">
            <a:avLst/>
          </a:prstGeom>
        </p:spPr>
      </p:pic>
      <p:pic>
        <p:nvPicPr>
          <p:cNvPr id="19" name="Picture 18" descr="istockphoto-1297706369-612x6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1" y="0"/>
            <a:ext cx="2008735" cy="1916832"/>
          </a:xfrm>
          <a:prstGeom prst="rect">
            <a:avLst/>
          </a:prstGeom>
        </p:spPr>
      </p:pic>
      <p:pic>
        <p:nvPicPr>
          <p:cNvPr id="21" name="Picture 20" descr="istockphoto-902272776-612x612.jpg"/>
          <p:cNvPicPr>
            <a:picLocks noChangeAspect="1"/>
          </p:cNvPicPr>
          <p:nvPr/>
        </p:nvPicPr>
        <p:blipFill>
          <a:blip r:embed="rId9" cstate="print"/>
          <a:srcRect l="3860" t="5048" r="69118" b="45005"/>
          <a:stretch>
            <a:fillRect/>
          </a:stretch>
        </p:blipFill>
        <p:spPr>
          <a:xfrm>
            <a:off x="3347864" y="692696"/>
            <a:ext cx="504056" cy="720080"/>
          </a:xfrm>
          <a:prstGeom prst="rect">
            <a:avLst/>
          </a:prstGeom>
        </p:spPr>
      </p:pic>
      <p:pic>
        <p:nvPicPr>
          <p:cNvPr id="22" name="Picture 21" descr="istockphoto-902272776-612x612.jpg"/>
          <p:cNvPicPr>
            <a:picLocks noChangeAspect="1"/>
          </p:cNvPicPr>
          <p:nvPr/>
        </p:nvPicPr>
        <p:blipFill>
          <a:blip r:embed="rId9" cstate="print"/>
          <a:srcRect l="3860" t="5048" r="69118" b="45005"/>
          <a:stretch>
            <a:fillRect/>
          </a:stretch>
        </p:blipFill>
        <p:spPr>
          <a:xfrm>
            <a:off x="3779912" y="188640"/>
            <a:ext cx="504056" cy="720080"/>
          </a:xfrm>
          <a:prstGeom prst="rect">
            <a:avLst/>
          </a:prstGeom>
        </p:spPr>
      </p:pic>
      <p:pic>
        <p:nvPicPr>
          <p:cNvPr id="23" name="Picture 22" descr="istockphoto-902272776-612x612.jpg"/>
          <p:cNvPicPr>
            <a:picLocks noChangeAspect="1"/>
          </p:cNvPicPr>
          <p:nvPr/>
        </p:nvPicPr>
        <p:blipFill>
          <a:blip r:embed="rId9" cstate="print"/>
          <a:srcRect l="3860" t="5048" r="69118" b="50000"/>
          <a:stretch>
            <a:fillRect/>
          </a:stretch>
        </p:blipFill>
        <p:spPr>
          <a:xfrm>
            <a:off x="3779912" y="1196752"/>
            <a:ext cx="504056" cy="648072"/>
          </a:xfrm>
          <a:prstGeom prst="rect">
            <a:avLst/>
          </a:prstGeom>
        </p:spPr>
      </p:pic>
      <p:pic>
        <p:nvPicPr>
          <p:cNvPr id="24" name="Picture 23" descr="istockphoto-489871228-612x61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46384" y="2348880"/>
            <a:ext cx="1865376" cy="1243584"/>
          </a:xfrm>
          <a:prstGeom prst="rect">
            <a:avLst/>
          </a:prstGeom>
        </p:spPr>
      </p:pic>
      <p:pic>
        <p:nvPicPr>
          <p:cNvPr id="25" name="Picture 24" descr="istockphoto-1207133597-612x61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940152" y="0"/>
            <a:ext cx="2547958" cy="206084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9552" y="59399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PPE                    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552" y="36450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Resources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03648" y="13407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Funding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55776" y="2606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workforce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60232" y="1772816"/>
            <a:ext cx="2411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600" dirty="0"/>
              <a:t>Recognition / celebrating achievements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60232" y="249289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SERVICES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652120" y="4869160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436096" y="3212976"/>
            <a:ext cx="129614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32240" y="3491716"/>
            <a:ext cx="102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Branding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16216" y="472688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Foundational elements 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868144" y="5949280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516216" y="57959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Drainage / flow through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16216" y="54359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Workplace culture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16216" y="30596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Attractiveness &amp; Diversity</a:t>
            </a:r>
          </a:p>
        </p:txBody>
      </p:sp>
      <p:pic>
        <p:nvPicPr>
          <p:cNvPr id="59" name="Picture 58" descr="istockphoto-598952810-612x612.jpg"/>
          <p:cNvPicPr>
            <a:picLocks noChangeAspect="1"/>
          </p:cNvPicPr>
          <p:nvPr/>
        </p:nvPicPr>
        <p:blipFill>
          <a:blip r:embed="rId6" cstate="print"/>
          <a:srcRect t="89541"/>
          <a:stretch>
            <a:fillRect/>
          </a:stretch>
        </p:blipFill>
        <p:spPr>
          <a:xfrm rot="10800000">
            <a:off x="3347864" y="3140968"/>
            <a:ext cx="2592288" cy="303191"/>
          </a:xfrm>
          <a:prstGeom prst="blockArc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8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094C77F103D46B84A9064C25252A5" ma:contentTypeVersion="11" ma:contentTypeDescription="Create a new document." ma:contentTypeScope="" ma:versionID="d3ef662b5298a6f03966dd9e79693163">
  <xsd:schema xmlns:xsd="http://www.w3.org/2001/XMLSchema" xmlns:xs="http://www.w3.org/2001/XMLSchema" xmlns:p="http://schemas.microsoft.com/office/2006/metadata/properties" xmlns:ns3="62e735c0-0bee-448f-b334-e4f1168618a3" targetNamespace="http://schemas.microsoft.com/office/2006/metadata/properties" ma:root="true" ma:fieldsID="76a9572ffd080efd2d5154f803b52adc" ns3:_="">
    <xsd:import namespace="62e735c0-0bee-448f-b334-e4f1168618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735c0-0bee-448f-b334-e4f1168618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B7CAF5-558A-4788-A4C8-46AC4F196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e735c0-0bee-448f-b334-e4f1168618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48A090-F4BF-4FC2-9A86-8ED78E5F77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8F1F2C-2A2C-4352-810F-633070B2547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121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Planting for Success</vt:lpstr>
      <vt:lpstr>ACKNOWLEDGEMENT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Fuller</dc:creator>
  <cp:lastModifiedBy>Bev Springall</cp:lastModifiedBy>
  <cp:revision>68</cp:revision>
  <dcterms:created xsi:type="dcterms:W3CDTF">2022-05-19T08:53:40Z</dcterms:created>
  <dcterms:modified xsi:type="dcterms:W3CDTF">2022-08-03T05:07:31Z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0x01010022F094C77F103D46B84A9064C25252A5</vt:lpwstr>
  </property>
</Properties>
</file>